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3" autoAdjust="0"/>
    <p:restoredTop sz="94601"/>
  </p:normalViewPr>
  <p:slideViewPr>
    <p:cSldViewPr snapToGrid="0">
      <p:cViewPr varScale="1">
        <p:scale>
          <a:sx n="104" d="100"/>
          <a:sy n="104" d="100"/>
        </p:scale>
        <p:origin x="936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90CFB3-3B8B-0D85-C210-84BF9E9CA6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7A34420-2919-F2B8-05ED-43168FD6FDD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39ECFA-F549-D329-E525-563ED43AC8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541B6-078C-441C-8849-96E066B1BD1A}" type="datetimeFigureOut">
              <a:rPr lang="en-US" smtClean="0"/>
              <a:t>1/19/25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933FB6-409D-2E7C-5453-A6C2BE7C9E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1599E0-CC04-64FA-CA63-5AC1194262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F1BA1-CAA7-4F0E-9B0E-44A16353676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75059BC1-F967-3EE2-E7C5-D01BFAFB176F}"/>
              </a:ext>
            </a:extLst>
          </p:cNvPr>
          <p:cNvSpPr>
            <a:spLocks noGrp="1"/>
          </p:cNvSpPr>
          <p:nvPr userDrawn="1"/>
        </p:nvSpPr>
        <p:spPr>
          <a:xfrm>
            <a:off x="1561630" y="633156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Helvetica" pitchFamily="2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tx1"/>
                </a:solidFill>
                <a:latin typeface="Helvetica" pitchFamily="2" charset="0"/>
              </a:rPr>
              <a:t>© The Mussar Institute 2025 All Rights Reserved</a:t>
            </a:r>
          </a:p>
        </p:txBody>
      </p:sp>
      <p:pic>
        <p:nvPicPr>
          <p:cNvPr id="8" name="Picture 7" descr="A logo with purple and yellow colors&#10;&#10;Description automatically generated">
            <a:extLst>
              <a:ext uri="{FF2B5EF4-FFF2-40B4-BE49-F238E27FC236}">
                <a16:creationId xmlns:a16="http://schemas.microsoft.com/office/drawing/2014/main" id="{D99D9914-1D3C-94AC-A0B6-3BA0E5F2D1C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9030" y="136525"/>
            <a:ext cx="4953939" cy="2018272"/>
          </a:xfrm>
          <a:prstGeom prst="rect">
            <a:avLst/>
          </a:prstGeom>
        </p:spPr>
      </p:pic>
      <p:pic>
        <p:nvPicPr>
          <p:cNvPr id="9" name="Picture 8" descr="A black background with white text&#10;&#10;Description automatically generated">
            <a:extLst>
              <a:ext uri="{FF2B5EF4-FFF2-40B4-BE49-F238E27FC236}">
                <a16:creationId xmlns:a16="http://schemas.microsoft.com/office/drawing/2014/main" id="{2BC264A4-2648-1844-4EB2-21CA9214679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272" y="6082456"/>
            <a:ext cx="812800" cy="6020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19429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7343B1-6C0B-B218-8D82-07F5171CD7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13E700D-767B-73F9-BE1C-CE25B5E5F9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9AE660-1263-3D31-C033-89DA90CA1F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541B6-078C-441C-8849-96E066B1BD1A}" type="datetimeFigureOut">
              <a:rPr lang="en-US" smtClean="0"/>
              <a:t>1/19/25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124469-7C1B-9D0F-EBEE-5CE7404D32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89E6F7-FF02-2DC8-59FF-D442249100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F1BA1-CAA7-4F0E-9B0E-44A16353676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C01B29E9-CE4E-F49A-571E-0E2EB48C6DA3}"/>
              </a:ext>
            </a:extLst>
          </p:cNvPr>
          <p:cNvSpPr>
            <a:spLocks noGrp="1"/>
          </p:cNvSpPr>
          <p:nvPr userDrawn="1"/>
        </p:nvSpPr>
        <p:spPr>
          <a:xfrm>
            <a:off x="1561630" y="633156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Helvetica" pitchFamily="2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tx1"/>
                </a:solidFill>
                <a:latin typeface="Helvetica" pitchFamily="2" charset="0"/>
              </a:rPr>
              <a:t>© The Mussar Institute 2025 All Rights Reserved</a:t>
            </a:r>
          </a:p>
        </p:txBody>
      </p:sp>
      <p:pic>
        <p:nvPicPr>
          <p:cNvPr id="8" name="Picture 7" descr="A logo with purple and yellow colors&#10;&#10;Description automatically generated">
            <a:extLst>
              <a:ext uri="{FF2B5EF4-FFF2-40B4-BE49-F238E27FC236}">
                <a16:creationId xmlns:a16="http://schemas.microsoft.com/office/drawing/2014/main" id="{318A5687-5372-7596-28E8-443C122A65D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9030" y="136525"/>
            <a:ext cx="4953939" cy="2018272"/>
          </a:xfrm>
          <a:prstGeom prst="rect">
            <a:avLst/>
          </a:prstGeom>
        </p:spPr>
      </p:pic>
      <p:pic>
        <p:nvPicPr>
          <p:cNvPr id="9" name="Picture 8" descr="A black background with white text&#10;&#10;Description automatically generated">
            <a:extLst>
              <a:ext uri="{FF2B5EF4-FFF2-40B4-BE49-F238E27FC236}">
                <a16:creationId xmlns:a16="http://schemas.microsoft.com/office/drawing/2014/main" id="{CA3052D5-8D66-F99C-E168-685FD93BE0A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272" y="6082456"/>
            <a:ext cx="812800" cy="6020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89343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12878D0-FA6A-CCB7-A51D-A6B18FB15C2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E425A3B-322E-8017-DC76-FA67032037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015CDC-D2BC-9F94-0468-F601BDD58D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541B6-078C-441C-8849-96E066B1BD1A}" type="datetimeFigureOut">
              <a:rPr lang="en-US" smtClean="0"/>
              <a:t>1/19/25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8A0466-0957-4F08-0E6A-D7F8B1DA9C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977725-B8B1-59FC-8760-BFE46D043B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F1BA1-CAA7-4F0E-9B0E-44A16353676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E5D4A589-29BF-19A6-4D41-753EABA19F45}"/>
              </a:ext>
            </a:extLst>
          </p:cNvPr>
          <p:cNvSpPr>
            <a:spLocks noGrp="1"/>
          </p:cNvSpPr>
          <p:nvPr userDrawn="1"/>
        </p:nvSpPr>
        <p:spPr>
          <a:xfrm>
            <a:off x="1561630" y="633156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Helvetica" pitchFamily="2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tx1"/>
                </a:solidFill>
                <a:latin typeface="Helvetica" pitchFamily="2" charset="0"/>
              </a:rPr>
              <a:t>© The Mussar Institute 2025 All Rights Reserved</a:t>
            </a:r>
          </a:p>
        </p:txBody>
      </p:sp>
      <p:pic>
        <p:nvPicPr>
          <p:cNvPr id="8" name="Picture 7" descr="A logo with purple and yellow colors&#10;&#10;Description automatically generated">
            <a:extLst>
              <a:ext uri="{FF2B5EF4-FFF2-40B4-BE49-F238E27FC236}">
                <a16:creationId xmlns:a16="http://schemas.microsoft.com/office/drawing/2014/main" id="{B71D0266-39BF-F529-0B5C-74A6A8878FC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9030" y="136525"/>
            <a:ext cx="4953939" cy="2018272"/>
          </a:xfrm>
          <a:prstGeom prst="rect">
            <a:avLst/>
          </a:prstGeom>
        </p:spPr>
      </p:pic>
      <p:pic>
        <p:nvPicPr>
          <p:cNvPr id="9" name="Picture 8" descr="A black background with white text&#10;&#10;Description automatically generated">
            <a:extLst>
              <a:ext uri="{FF2B5EF4-FFF2-40B4-BE49-F238E27FC236}">
                <a16:creationId xmlns:a16="http://schemas.microsoft.com/office/drawing/2014/main" id="{D477C2A3-3D78-5889-E276-5B9D92663AD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272" y="6082456"/>
            <a:ext cx="812800" cy="6020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30987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B2A700-2780-0F7E-7C61-3893EC8FDD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A82488-E0F6-074E-17C9-D49D676CB7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1C8190-1B56-32B9-3FEE-4FAD3D4468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541B6-078C-441C-8849-96E066B1BD1A}" type="datetimeFigureOut">
              <a:rPr lang="en-US" smtClean="0"/>
              <a:t>1/19/25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B7B49C-CFBE-3B4F-FF06-518B1566BD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38BD66-D662-0450-73AC-4C8707C38A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F1BA1-CAA7-4F0E-9B0E-44A163536760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647CA5B6-9142-7737-75B6-2527468C43C2}"/>
              </a:ext>
            </a:extLst>
          </p:cNvPr>
          <p:cNvSpPr>
            <a:spLocks noGrp="1"/>
          </p:cNvSpPr>
          <p:nvPr userDrawn="1"/>
        </p:nvSpPr>
        <p:spPr>
          <a:xfrm>
            <a:off x="1561630" y="633156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Helvetica" pitchFamily="2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tx1"/>
                </a:solidFill>
                <a:latin typeface="Helvetica" pitchFamily="2" charset="0"/>
              </a:rPr>
              <a:t>© The Mussar Institute 2025 All Rights Reserved</a:t>
            </a:r>
          </a:p>
        </p:txBody>
      </p:sp>
      <p:pic>
        <p:nvPicPr>
          <p:cNvPr id="11" name="Picture 10" descr="A logo with purple and yellow colors&#10;&#10;Description automatically generated">
            <a:extLst>
              <a:ext uri="{FF2B5EF4-FFF2-40B4-BE49-F238E27FC236}">
                <a16:creationId xmlns:a16="http://schemas.microsoft.com/office/drawing/2014/main" id="{BFEB8343-BF33-471A-BB0A-743A5C53226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9030" y="136525"/>
            <a:ext cx="4953939" cy="2018272"/>
          </a:xfrm>
          <a:prstGeom prst="rect">
            <a:avLst/>
          </a:prstGeom>
        </p:spPr>
      </p:pic>
      <p:pic>
        <p:nvPicPr>
          <p:cNvPr id="12" name="Picture 11" descr="A black background with white text&#10;&#10;Description automatically generated">
            <a:extLst>
              <a:ext uri="{FF2B5EF4-FFF2-40B4-BE49-F238E27FC236}">
                <a16:creationId xmlns:a16="http://schemas.microsoft.com/office/drawing/2014/main" id="{319D9163-0904-AD6F-F7EF-CED93D1FAC3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272" y="6082456"/>
            <a:ext cx="812800" cy="6020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12971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010C71-8930-4801-E73A-ED90A1A771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462935B-BE63-3AAA-6BF4-016D63B060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F458AD-C37E-1FAA-DA97-99C8FA9786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541B6-078C-441C-8849-96E066B1BD1A}" type="datetimeFigureOut">
              <a:rPr lang="en-US" smtClean="0"/>
              <a:t>1/19/25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F468BB-F215-CC70-1C97-1E270E9A97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4C5F08-75EE-6DAF-98C3-A883863D14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F1BA1-CAA7-4F0E-9B0E-44A163536760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AFC15769-F837-22EC-26E7-07A7555BAA83}"/>
              </a:ext>
            </a:extLst>
          </p:cNvPr>
          <p:cNvSpPr>
            <a:spLocks noGrp="1"/>
          </p:cNvSpPr>
          <p:nvPr userDrawn="1"/>
        </p:nvSpPr>
        <p:spPr>
          <a:xfrm>
            <a:off x="1561630" y="633156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Helvetica" pitchFamily="2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tx1"/>
                </a:solidFill>
                <a:latin typeface="Helvetica" pitchFamily="2" charset="0"/>
              </a:rPr>
              <a:t>© The Mussar Institute 2025 All Rights Reserved</a:t>
            </a:r>
          </a:p>
        </p:txBody>
      </p:sp>
      <p:pic>
        <p:nvPicPr>
          <p:cNvPr id="11" name="Picture 10" descr="A logo with purple and yellow colors&#10;&#10;Description automatically generated">
            <a:extLst>
              <a:ext uri="{FF2B5EF4-FFF2-40B4-BE49-F238E27FC236}">
                <a16:creationId xmlns:a16="http://schemas.microsoft.com/office/drawing/2014/main" id="{E73461AE-3BC4-9497-DA11-478C5126667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9030" y="136525"/>
            <a:ext cx="4953939" cy="2018272"/>
          </a:xfrm>
          <a:prstGeom prst="rect">
            <a:avLst/>
          </a:prstGeom>
        </p:spPr>
      </p:pic>
      <p:pic>
        <p:nvPicPr>
          <p:cNvPr id="12" name="Picture 11" descr="A black background with white text&#10;&#10;Description automatically generated">
            <a:extLst>
              <a:ext uri="{FF2B5EF4-FFF2-40B4-BE49-F238E27FC236}">
                <a16:creationId xmlns:a16="http://schemas.microsoft.com/office/drawing/2014/main" id="{7511F1D4-1D80-28F6-A161-A7771DE7FCC8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272" y="6082456"/>
            <a:ext cx="812800" cy="6020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21547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A30274-72DD-2937-8C87-CF1B473D9F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BD1638-91EF-5208-3663-F3699CC000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AA39374-0D95-894C-27D9-81184C640B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E474828-9F33-4785-24B6-CB34037107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541B6-078C-441C-8849-96E066B1BD1A}" type="datetimeFigureOut">
              <a:rPr lang="en-US" smtClean="0"/>
              <a:t>1/19/25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314F59-CD3C-B3F0-7CE7-1B8E273550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3CBD60-E583-4376-B743-6B047CCA1B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F1BA1-CAA7-4F0E-9B0E-44A16353676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F1C6930F-9725-8631-9D44-8AEF81F5E258}"/>
              </a:ext>
            </a:extLst>
          </p:cNvPr>
          <p:cNvSpPr>
            <a:spLocks noGrp="1"/>
          </p:cNvSpPr>
          <p:nvPr userDrawn="1"/>
        </p:nvSpPr>
        <p:spPr>
          <a:xfrm>
            <a:off x="1561630" y="633156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Helvetica" pitchFamily="2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tx1"/>
                </a:solidFill>
                <a:latin typeface="Helvetica" pitchFamily="2" charset="0"/>
              </a:rPr>
              <a:t>© The Mussar Institute 2025 All Rights Reserved</a:t>
            </a:r>
          </a:p>
        </p:txBody>
      </p:sp>
      <p:pic>
        <p:nvPicPr>
          <p:cNvPr id="9" name="Picture 8" descr="A logo with purple and yellow colors&#10;&#10;Description automatically generated">
            <a:extLst>
              <a:ext uri="{FF2B5EF4-FFF2-40B4-BE49-F238E27FC236}">
                <a16:creationId xmlns:a16="http://schemas.microsoft.com/office/drawing/2014/main" id="{149E1C34-4569-3C5F-42EB-F39AF52E96E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9030" y="136525"/>
            <a:ext cx="4953939" cy="2018272"/>
          </a:xfrm>
          <a:prstGeom prst="rect">
            <a:avLst/>
          </a:prstGeom>
        </p:spPr>
      </p:pic>
      <p:pic>
        <p:nvPicPr>
          <p:cNvPr id="10" name="Picture 9" descr="A black background with white text&#10;&#10;Description automatically generated">
            <a:extLst>
              <a:ext uri="{FF2B5EF4-FFF2-40B4-BE49-F238E27FC236}">
                <a16:creationId xmlns:a16="http://schemas.microsoft.com/office/drawing/2014/main" id="{0ADFA04D-802F-441C-D29D-A4E6875CB9FB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272" y="6082456"/>
            <a:ext cx="812800" cy="6020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05571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DD5A7F-952F-4BDD-FD6C-574325E415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C6DD17-4DE6-E494-EE74-F0C0E8C08A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2DFCA40-5FDA-0AFB-59DE-44E97A28D3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E35F201-088D-9FD6-E274-CB1FB394551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AC91ED7-E3CB-256B-D45C-FBCE51F03A6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B4EBCAA-2CD5-5586-D319-6F7457EF96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541B6-078C-441C-8849-96E066B1BD1A}" type="datetimeFigureOut">
              <a:rPr lang="en-US" smtClean="0"/>
              <a:t>1/19/25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50C28C4-64CB-2819-75FA-31B7D577B7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2250965-0941-4859-9442-FD2CC3D6F7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F1BA1-CAA7-4F0E-9B0E-44A163536760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0CD167D2-DA6B-1F3F-B3A5-0067A21666F2}"/>
              </a:ext>
            </a:extLst>
          </p:cNvPr>
          <p:cNvSpPr>
            <a:spLocks noGrp="1"/>
          </p:cNvSpPr>
          <p:nvPr userDrawn="1"/>
        </p:nvSpPr>
        <p:spPr>
          <a:xfrm>
            <a:off x="1561630" y="633156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Helvetica" pitchFamily="2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tx1"/>
                </a:solidFill>
                <a:latin typeface="Helvetica" pitchFamily="2" charset="0"/>
              </a:rPr>
              <a:t>© The Mussar Institute 2025 All Rights Reserved</a:t>
            </a:r>
          </a:p>
        </p:txBody>
      </p:sp>
      <p:pic>
        <p:nvPicPr>
          <p:cNvPr id="11" name="Picture 10" descr="A logo with purple and yellow colors&#10;&#10;Description automatically generated">
            <a:extLst>
              <a:ext uri="{FF2B5EF4-FFF2-40B4-BE49-F238E27FC236}">
                <a16:creationId xmlns:a16="http://schemas.microsoft.com/office/drawing/2014/main" id="{7FFA4F9C-D6B7-D301-5C4D-39B73F2B774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9030" y="136525"/>
            <a:ext cx="4953939" cy="2018272"/>
          </a:xfrm>
          <a:prstGeom prst="rect">
            <a:avLst/>
          </a:prstGeom>
        </p:spPr>
      </p:pic>
      <p:pic>
        <p:nvPicPr>
          <p:cNvPr id="12" name="Picture 11" descr="A black background with white text&#10;&#10;Description automatically generated">
            <a:extLst>
              <a:ext uri="{FF2B5EF4-FFF2-40B4-BE49-F238E27FC236}">
                <a16:creationId xmlns:a16="http://schemas.microsoft.com/office/drawing/2014/main" id="{89760325-1D77-2F95-BFDA-A8C892386D4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272" y="6082456"/>
            <a:ext cx="812800" cy="6020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09516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906952-0591-3F22-63FF-DD80FE1E19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AB40AA6-0B61-1A31-F931-B72E0AECA0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541B6-078C-441C-8849-96E066B1BD1A}" type="datetimeFigureOut">
              <a:rPr lang="en-US" smtClean="0"/>
              <a:t>1/19/25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B7A7885-909E-F951-9FD2-6F2CEEFEA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2FC6C01-A2EE-259F-5A57-FC9F893EFD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F1BA1-CAA7-4F0E-9B0E-44A163536760}" type="slidenum">
              <a:rPr lang="en-US" smtClean="0"/>
              <a:t>‹#›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2F4F9694-25F4-20BA-A23A-186ED82619CF}"/>
              </a:ext>
            </a:extLst>
          </p:cNvPr>
          <p:cNvSpPr>
            <a:spLocks noGrp="1"/>
          </p:cNvSpPr>
          <p:nvPr userDrawn="1"/>
        </p:nvSpPr>
        <p:spPr>
          <a:xfrm>
            <a:off x="1561630" y="633156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Helvetica" pitchFamily="2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tx1"/>
                </a:solidFill>
                <a:latin typeface="Helvetica" pitchFamily="2" charset="0"/>
              </a:rPr>
              <a:t>© The Mussar Institute 2025 All Rights Reserved</a:t>
            </a:r>
          </a:p>
        </p:txBody>
      </p:sp>
      <p:pic>
        <p:nvPicPr>
          <p:cNvPr id="7" name="Picture 6" descr="A logo with purple and yellow colors&#10;&#10;Description automatically generated">
            <a:extLst>
              <a:ext uri="{FF2B5EF4-FFF2-40B4-BE49-F238E27FC236}">
                <a16:creationId xmlns:a16="http://schemas.microsoft.com/office/drawing/2014/main" id="{52929067-257E-30EE-9CC2-810E78FC612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9030" y="136525"/>
            <a:ext cx="4953939" cy="2018272"/>
          </a:xfrm>
          <a:prstGeom prst="rect">
            <a:avLst/>
          </a:prstGeom>
        </p:spPr>
      </p:pic>
      <p:pic>
        <p:nvPicPr>
          <p:cNvPr id="8" name="Picture 7" descr="A black background with white text&#10;&#10;Description automatically generated">
            <a:extLst>
              <a:ext uri="{FF2B5EF4-FFF2-40B4-BE49-F238E27FC236}">
                <a16:creationId xmlns:a16="http://schemas.microsoft.com/office/drawing/2014/main" id="{4761BDA6-505B-AFCF-D139-99DAC0394CF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272" y="6082456"/>
            <a:ext cx="812800" cy="6020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25789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416D463-3010-1AD1-6D61-E3E3078598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541B6-078C-441C-8849-96E066B1BD1A}" type="datetimeFigureOut">
              <a:rPr lang="en-US" smtClean="0"/>
              <a:t>1/19/25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87FB93C-641D-6416-2D33-06AC768631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1E37A7D-7738-BF76-BB67-E4D1CCA8A7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F1BA1-CAA7-4F0E-9B0E-44A163536760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72783B-B663-D760-B13B-2B66669BAD37}"/>
              </a:ext>
            </a:extLst>
          </p:cNvPr>
          <p:cNvSpPr>
            <a:spLocks noGrp="1"/>
          </p:cNvSpPr>
          <p:nvPr userDrawn="1"/>
        </p:nvSpPr>
        <p:spPr>
          <a:xfrm>
            <a:off x="1561630" y="633156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Helvetica" pitchFamily="2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tx1"/>
                </a:solidFill>
                <a:latin typeface="Helvetica" pitchFamily="2" charset="0"/>
              </a:rPr>
              <a:t>© The Mussar Institute 2025 All Rights Reserved</a:t>
            </a:r>
          </a:p>
        </p:txBody>
      </p:sp>
      <p:pic>
        <p:nvPicPr>
          <p:cNvPr id="6" name="Picture 5" descr="A logo with purple and yellow colors&#10;&#10;Description automatically generated">
            <a:extLst>
              <a:ext uri="{FF2B5EF4-FFF2-40B4-BE49-F238E27FC236}">
                <a16:creationId xmlns:a16="http://schemas.microsoft.com/office/drawing/2014/main" id="{417C20B7-17A7-9A5D-0F6F-074F692FD5A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9030" y="136525"/>
            <a:ext cx="4953939" cy="2018272"/>
          </a:xfrm>
          <a:prstGeom prst="rect">
            <a:avLst/>
          </a:prstGeom>
        </p:spPr>
      </p:pic>
      <p:pic>
        <p:nvPicPr>
          <p:cNvPr id="7" name="Picture 6" descr="A black background with white text&#10;&#10;Description automatically generated">
            <a:extLst>
              <a:ext uri="{FF2B5EF4-FFF2-40B4-BE49-F238E27FC236}">
                <a16:creationId xmlns:a16="http://schemas.microsoft.com/office/drawing/2014/main" id="{9C366AEA-A817-847B-F767-0CB8C79F642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272" y="6082456"/>
            <a:ext cx="812800" cy="6020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8226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9DB866-C4B3-0692-DB16-CBD43D8DF5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BF1C3F-D445-7DC9-3D4D-FE94965ADE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7172702-2D09-C0D0-4188-489F429BD9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561E883-F945-1F5C-083C-4EACE858E4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541B6-078C-441C-8849-96E066B1BD1A}" type="datetimeFigureOut">
              <a:rPr lang="en-US" smtClean="0"/>
              <a:t>1/19/25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A20C940-6974-AABD-3247-DFFE3572CD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57EBFB-9757-0702-674A-DF22D1FD84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F1BA1-CAA7-4F0E-9B0E-44A16353676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6C9855DF-B8F3-404E-C849-E0674D231275}"/>
              </a:ext>
            </a:extLst>
          </p:cNvPr>
          <p:cNvSpPr>
            <a:spLocks noGrp="1"/>
          </p:cNvSpPr>
          <p:nvPr userDrawn="1"/>
        </p:nvSpPr>
        <p:spPr>
          <a:xfrm>
            <a:off x="1561630" y="633156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Helvetica" pitchFamily="2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tx1"/>
                </a:solidFill>
                <a:latin typeface="Helvetica" pitchFamily="2" charset="0"/>
              </a:rPr>
              <a:t>© The Mussar Institute 2025 All Rights Reserved</a:t>
            </a:r>
          </a:p>
        </p:txBody>
      </p:sp>
      <p:pic>
        <p:nvPicPr>
          <p:cNvPr id="9" name="Picture 8" descr="A logo with purple and yellow colors&#10;&#10;Description automatically generated">
            <a:extLst>
              <a:ext uri="{FF2B5EF4-FFF2-40B4-BE49-F238E27FC236}">
                <a16:creationId xmlns:a16="http://schemas.microsoft.com/office/drawing/2014/main" id="{8BCED6F4-5AD5-B000-E681-3CA9E5EC946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9030" y="136525"/>
            <a:ext cx="4953939" cy="2018272"/>
          </a:xfrm>
          <a:prstGeom prst="rect">
            <a:avLst/>
          </a:prstGeom>
        </p:spPr>
      </p:pic>
      <p:pic>
        <p:nvPicPr>
          <p:cNvPr id="10" name="Picture 9" descr="A black background with white text&#10;&#10;Description automatically generated">
            <a:extLst>
              <a:ext uri="{FF2B5EF4-FFF2-40B4-BE49-F238E27FC236}">
                <a16:creationId xmlns:a16="http://schemas.microsoft.com/office/drawing/2014/main" id="{D5A8B601-FA18-B4EB-0CC7-4AB32FE467D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272" y="6082456"/>
            <a:ext cx="812800" cy="6020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3811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337897-B040-1E95-8C18-9D319AA5D4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E208E2E-7C90-F729-4282-33973449505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10F37A4-DAE2-A469-4594-74C543BA22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45A869-50F1-87C9-0695-0478A63FBB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541B6-078C-441C-8849-96E066B1BD1A}" type="datetimeFigureOut">
              <a:rPr lang="en-US" smtClean="0"/>
              <a:t>1/19/25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32F6EAD-C38E-712D-D217-AC5DFB2740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5EFF107-0792-83C0-38C9-10B87FF496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F1BA1-CAA7-4F0E-9B0E-44A16353676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A7CEEB8B-4678-F640-BF91-A3D72F46599E}"/>
              </a:ext>
            </a:extLst>
          </p:cNvPr>
          <p:cNvSpPr>
            <a:spLocks noGrp="1"/>
          </p:cNvSpPr>
          <p:nvPr userDrawn="1"/>
        </p:nvSpPr>
        <p:spPr>
          <a:xfrm>
            <a:off x="1561630" y="633156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Helvetica" pitchFamily="2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tx1"/>
                </a:solidFill>
                <a:latin typeface="Helvetica" pitchFamily="2" charset="0"/>
              </a:rPr>
              <a:t>© The Mussar Institute 2025 All Rights Reserved</a:t>
            </a:r>
          </a:p>
        </p:txBody>
      </p:sp>
      <p:pic>
        <p:nvPicPr>
          <p:cNvPr id="9" name="Picture 8" descr="A logo with purple and yellow colors&#10;&#10;Description automatically generated">
            <a:extLst>
              <a:ext uri="{FF2B5EF4-FFF2-40B4-BE49-F238E27FC236}">
                <a16:creationId xmlns:a16="http://schemas.microsoft.com/office/drawing/2014/main" id="{D952C5E6-FBC6-C8D3-1AFB-8E9A930829A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9030" y="136525"/>
            <a:ext cx="4953939" cy="2018272"/>
          </a:xfrm>
          <a:prstGeom prst="rect">
            <a:avLst/>
          </a:prstGeom>
        </p:spPr>
      </p:pic>
      <p:pic>
        <p:nvPicPr>
          <p:cNvPr id="10" name="Picture 9" descr="A black background with white text&#10;&#10;Description automatically generated">
            <a:extLst>
              <a:ext uri="{FF2B5EF4-FFF2-40B4-BE49-F238E27FC236}">
                <a16:creationId xmlns:a16="http://schemas.microsoft.com/office/drawing/2014/main" id="{D2650C46-9BDE-4791-DCBA-463ED6D1249F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272" y="6082456"/>
            <a:ext cx="812800" cy="6020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86408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E1FF063-EC3E-30C7-9235-91C0DF7F50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1E8B29-C92A-CFD1-46DD-5D476A7EFD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D7CC38-36B3-0EC9-53A3-DEABB87C79A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87541B6-078C-441C-8849-96E066B1BD1A}" type="datetimeFigureOut">
              <a:rPr lang="en-US" smtClean="0"/>
              <a:t>1/19/25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D7F1C4-4A03-39ED-609E-DA4DCED4404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E57CAA-29FD-1692-BB5E-635CA09561A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49F1BA1-CAA7-4F0E-9B0E-44A1635367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9914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B1A5E8-355B-464A-5D33-BD1EB453A6B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3999" y="1890585"/>
            <a:ext cx="9144000" cy="667264"/>
          </a:xfrm>
        </p:spPr>
        <p:txBody>
          <a:bodyPr>
            <a:normAutofit/>
          </a:bodyPr>
          <a:lstStyle/>
          <a:p>
            <a:r>
              <a:rPr lang="en-US" sz="1400" b="1" kern="100" dirty="0">
                <a:effectLst/>
                <a:latin typeface="Helvetica" pitchFamily="2" charset="0"/>
                <a:ea typeface="Aptos" panose="020B0004020202020204" pitchFamily="34" charset="0"/>
              </a:rPr>
              <a:t>Using our </a:t>
            </a:r>
            <a:r>
              <a:rPr lang="en-US" sz="1400" b="1" i="1" kern="100" dirty="0">
                <a:effectLst/>
                <a:latin typeface="Helvetica" pitchFamily="2" charset="0"/>
                <a:ea typeface="Aptos" panose="020B0004020202020204" pitchFamily="34" charset="0"/>
              </a:rPr>
              <a:t>Mussar</a:t>
            </a:r>
            <a:r>
              <a:rPr lang="en-US" sz="1400" b="1" kern="100" dirty="0">
                <a:effectLst/>
                <a:latin typeface="Helvetica" pitchFamily="2" charset="0"/>
                <a:ea typeface="Aptos" panose="020B0004020202020204" pitchFamily="34" charset="0"/>
              </a:rPr>
              <a:t> Tools in a Time of Uncertainty</a:t>
            </a:r>
            <a:br>
              <a:rPr lang="en-US" sz="1400" kern="100" dirty="0">
                <a:latin typeface="Helvetica" pitchFamily="2" charset="0"/>
                <a:ea typeface="Aptos" panose="020B0004020202020204" pitchFamily="34" charset="0"/>
              </a:rPr>
            </a:br>
            <a:r>
              <a:rPr lang="en-US" sz="1400" kern="100" dirty="0">
                <a:latin typeface="Helvetica" pitchFamily="2" charset="0"/>
                <a:ea typeface="Aptos" panose="020B0004020202020204" pitchFamily="34" charset="0"/>
              </a:rPr>
              <a:t>by Eric Gurvis</a:t>
            </a:r>
            <a:endParaRPr lang="en-US" sz="1400" dirty="0">
              <a:latin typeface="Helvetica" pitchFamily="2" charset="0"/>
            </a:endParaRPr>
          </a:p>
        </p:txBody>
      </p:sp>
      <p:pic>
        <p:nvPicPr>
          <p:cNvPr id="5" name="Picture 4" descr="A yellow circle with words&#10;&#10;AI-generated content may be incorrect.">
            <a:extLst>
              <a:ext uri="{FF2B5EF4-FFF2-40B4-BE49-F238E27FC236}">
                <a16:creationId xmlns:a16="http://schemas.microsoft.com/office/drawing/2014/main" id="{E1BEDF99-008D-3250-E96B-6C0C5BF0099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5269" y="2570206"/>
            <a:ext cx="6321460" cy="36986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67783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7FC2081D-52B2-4A79-9EE0-A5CD420898CE}" vid="{09F90C01-FE2B-44B3-8E1F-6A4B13D973DB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BAE327DD2C92F4D9055CA78BE6E1A53" ma:contentTypeVersion="18" ma:contentTypeDescription="Create a new document." ma:contentTypeScope="" ma:versionID="a6e32f1c018238150c1f6837ecd14771">
  <xsd:schema xmlns:xsd="http://www.w3.org/2001/XMLSchema" xmlns:xs="http://www.w3.org/2001/XMLSchema" xmlns:p="http://schemas.microsoft.com/office/2006/metadata/properties" xmlns:ns2="2a65c9f7-6637-4daf-a925-26b6fe170b4b" xmlns:ns3="4ba2454d-7efd-45aa-91b1-72088de14dcd" targetNamespace="http://schemas.microsoft.com/office/2006/metadata/properties" ma:root="true" ma:fieldsID="9120a3fe32a194768356b8adcfe71a9a" ns2:_="" ns3:_="">
    <xsd:import namespace="2a65c9f7-6637-4daf-a925-26b6fe170b4b"/>
    <xsd:import namespace="4ba2454d-7efd-45aa-91b1-72088de14dc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a65c9f7-6637-4daf-a925-26b6fe170b4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5f518f7a-2aef-4f65-8629-483a9c8ac23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a2454d-7efd-45aa-91b1-72088de14dcd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1ebabb63-fce1-4d5e-9f9d-52352c627605}" ma:internalName="TaxCatchAll" ma:showField="CatchAllData" ma:web="4ba2454d-7efd-45aa-91b1-72088de14dc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4ba2454d-7efd-45aa-91b1-72088de14dcd" xsi:nil="true"/>
    <lcf76f155ced4ddcb4097134ff3c332f xmlns="2a65c9f7-6637-4daf-a925-26b6fe170b4b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2A8702C-771D-467B-BD93-26B73F9701E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a65c9f7-6637-4daf-a925-26b6fe170b4b"/>
    <ds:schemaRef ds:uri="4ba2454d-7efd-45aa-91b1-72088de14dc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9DE9A21-DC2D-46C0-8150-9307F9FC80C0}">
  <ds:schemaRefs>
    <ds:schemaRef ds:uri="http://schemas.microsoft.com/office/2006/metadata/properties"/>
    <ds:schemaRef ds:uri="http://schemas.microsoft.com/office/infopath/2007/PartnerControls"/>
    <ds:schemaRef ds:uri="4ba2454d-7efd-45aa-91b1-72088de14dcd"/>
    <ds:schemaRef ds:uri="2a65c9f7-6637-4daf-a925-26b6fe170b4b"/>
  </ds:schemaRefs>
</ds:datastoreItem>
</file>

<file path=customXml/itemProps3.xml><?xml version="1.0" encoding="utf-8"?>
<ds:datastoreItem xmlns:ds="http://schemas.openxmlformats.org/officeDocument/2006/customXml" ds:itemID="{92C14E26-635D-484D-AE76-DF23C1AC540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</TotalTime>
  <Words>13</Words>
  <Application>Microsoft Macintosh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Arial</vt:lpstr>
      <vt:lpstr>Helvetica</vt:lpstr>
      <vt:lpstr>Office Theme</vt:lpstr>
      <vt:lpstr>Using our Mussar Tools in a Time of Uncertainty by Eric Gurvis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Rivka Felsher</dc:creator>
  <cp:lastModifiedBy>Rivka Felsher</cp:lastModifiedBy>
  <cp:revision>1</cp:revision>
  <dcterms:created xsi:type="dcterms:W3CDTF">2025-01-19T21:53:03Z</dcterms:created>
  <dcterms:modified xsi:type="dcterms:W3CDTF">2025-01-19T21:55:16Z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0x0101003BAE327DD2C92F4D9055CA78BE6E1A53</vt:lpwstr>
  </property>
</Properties>
</file>